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72" r:id="rId2"/>
    <p:sldId id="257" r:id="rId3"/>
    <p:sldId id="283" r:id="rId4"/>
    <p:sldId id="293" r:id="rId5"/>
    <p:sldId id="284" r:id="rId6"/>
    <p:sldId id="285" r:id="rId7"/>
    <p:sldId id="286" r:id="rId8"/>
    <p:sldId id="287" r:id="rId9"/>
    <p:sldId id="288" r:id="rId10"/>
    <p:sldId id="289" r:id="rId11"/>
    <p:sldId id="290" r:id="rId12"/>
    <p:sldId id="291" r:id="rId13"/>
    <p:sldId id="292" r:id="rId14"/>
    <p:sldId id="258" r:id="rId15"/>
    <p:sldId id="259" r:id="rId16"/>
    <p:sldId id="260" r:id="rId17"/>
    <p:sldId id="261" r:id="rId18"/>
    <p:sldId id="263" r:id="rId19"/>
    <p:sldId id="264" r:id="rId20"/>
    <p:sldId id="265" r:id="rId21"/>
    <p:sldId id="266" r:id="rId22"/>
    <p:sldId id="267" r:id="rId23"/>
    <p:sldId id="294" r:id="rId24"/>
    <p:sldId id="282"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150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6B39A78-4807-43D1-967B-C708EA4E3530}" type="datetimeFigureOut">
              <a:rPr lang="ar-SA" smtClean="0"/>
              <a:t>14/09/1443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D68978B-81AE-4144-B1FB-9EFAFFD722B5}" type="slidenum">
              <a:rPr lang="ar-SA" smtClean="0"/>
              <a:t>‹#›</a:t>
            </a:fld>
            <a:endParaRPr lang="ar-SA"/>
          </a:p>
        </p:txBody>
      </p:sp>
    </p:spTree>
    <p:extLst>
      <p:ext uri="{BB962C8B-B14F-4D97-AF65-F5344CB8AC3E}">
        <p14:creationId xmlns:p14="http://schemas.microsoft.com/office/powerpoint/2010/main" val="4254835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A2634CB-B746-4ACF-AD3C-EB65445A76B3}" type="slidenum">
              <a:rPr lang="ar-SA" smtClean="0"/>
              <a:t>8</a:t>
            </a:fld>
            <a:endParaRPr lang="ar-SA"/>
          </a:p>
        </p:txBody>
      </p:sp>
    </p:spTree>
    <p:extLst>
      <p:ext uri="{BB962C8B-B14F-4D97-AF65-F5344CB8AC3E}">
        <p14:creationId xmlns:p14="http://schemas.microsoft.com/office/powerpoint/2010/main" val="14735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7496B7A-9FE9-4759-9E9A-66A4C295AC89}" type="datetime1">
              <a:rPr lang="ar-SA" smtClean="0"/>
              <a:t>14/09/1443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342F240-E2EB-459D-9F73-829DF125E5C2}" type="datetime1">
              <a:rPr lang="ar-SA" smtClean="0"/>
              <a:t>14/09/1443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45746C8A-4DF3-4D3E-8410-19FE702A55CD}" type="datetime1">
              <a:rPr lang="ar-SA" smtClean="0"/>
              <a:t>14/09/1443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49F3561-0668-4D7C-8B2F-E0847BAE127E}" type="datetime1">
              <a:rPr lang="ar-SA" smtClean="0"/>
              <a:t>14/09/1443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2DA1D63-4793-4106-8CCA-E43CA3D47054}" type="datetime1">
              <a:rPr lang="ar-SA" smtClean="0"/>
              <a:t>14/09/1443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B2450ABD-728A-4CEB-93AE-74DE3AFC2AD4}" type="datetime1">
              <a:rPr lang="ar-SA" smtClean="0"/>
              <a:t>14/09/1443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B669DAA1-EF94-44B3-9CC8-72D0198CE326}" type="datetime1">
              <a:rPr lang="ar-SA" smtClean="0"/>
              <a:t>14/09/1443</a:t>
            </a:fld>
            <a:endParaRPr lang="ar-SA"/>
          </a:p>
        </p:txBody>
      </p:sp>
      <p:sp>
        <p:nvSpPr>
          <p:cNvPr id="8" name="عنصر نائب للتذييل 7"/>
          <p:cNvSpPr>
            <a:spLocks noGrp="1"/>
          </p:cNvSpPr>
          <p:nvPr>
            <p:ph type="ftr" sz="quarter" idx="11"/>
          </p:nvPr>
        </p:nvSpPr>
        <p:spPr/>
        <p:txBody>
          <a:bodyPr/>
          <a:lstStyle/>
          <a:p>
            <a:r>
              <a:rPr lang="en-US"/>
              <a:t>University of Basrah-College of Medicine-Physiology Department</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B4E1056-5CAD-4729-8802-BEAEFA7443C1}" type="datetime1">
              <a:rPr lang="ar-SA" smtClean="0"/>
              <a:t>14/09/1443</a:t>
            </a:fld>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C0234B-3718-4CCD-B997-0537EE928973}" type="datetime1">
              <a:rPr lang="ar-SA" smtClean="0"/>
              <a:t>14/09/1443</a:t>
            </a:fld>
            <a:endParaRPr lang="ar-SA"/>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047224-225B-4053-92AB-704A56673A44}" type="datetime1">
              <a:rPr lang="ar-SA" smtClean="0"/>
              <a:t>14/09/1443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6D7F6B0-42ED-4F4B-8A06-E59A7BA03AE7}" type="datetime1">
              <a:rPr lang="ar-SA" smtClean="0"/>
              <a:t>14/09/1443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0DA254-5B2A-4F1A-8FF0-FC39480BE1DF}" type="datetime1">
              <a:rPr lang="ar-SA" smtClean="0"/>
              <a:t>14/09/1443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University of Basrah-College of Medicine-Physiology Department</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6139"/>
    </mc:Choice>
    <mc:Fallback xmlns="">
      <p:transition advTm="6139"/>
    </mc:Fallback>
  </mc:AlternateConten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4"/>
          <p:cNvSpPr>
            <a:spLocks noChangeArrowheads="1" noChangeShapeType="1" noTextEdit="1"/>
          </p:cNvSpPr>
          <p:nvPr/>
        </p:nvSpPr>
        <p:spPr bwMode="auto">
          <a:xfrm>
            <a:off x="1361444" y="1785938"/>
            <a:ext cx="4467333" cy="4738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2">
              <a:avLst>
                <a:gd name="adj1" fmla="val 13005"/>
                <a:gd name="adj2" fmla="val 0"/>
              </a:avLst>
            </a:prstTxWarp>
          </a:bodyPr>
          <a:lstStyle/>
          <a:p>
            <a:pPr algn="ctr" rtl="0"/>
            <a:endParaRPr lang="ar-SA" sz="3600" kern="10">
              <a:gradFill rotWithShape="1">
                <a:gsLst>
                  <a:gs pos="0">
                    <a:srgbClr val="002F47"/>
                  </a:gs>
                  <a:gs pos="50000">
                    <a:srgbClr val="006699"/>
                  </a:gs>
                  <a:gs pos="100000">
                    <a:srgbClr val="002F47"/>
                  </a:gs>
                </a:gsLst>
                <a:lin ang="5400000" scaled="1"/>
              </a:gradFill>
              <a:effectLst>
                <a:prstShdw prst="shdw17" dist="17961" dir="2700000">
                  <a:srgbClr val="003D5C"/>
                </a:prstShdw>
              </a:effectLst>
              <a:latin typeface="Arial"/>
              <a:cs typeface="Arial"/>
            </a:endParaRPr>
          </a:p>
        </p:txBody>
      </p:sp>
      <p:sp>
        <p:nvSpPr>
          <p:cNvPr id="5" name="مستطيل 4"/>
          <p:cNvSpPr/>
          <p:nvPr/>
        </p:nvSpPr>
        <p:spPr>
          <a:xfrm>
            <a:off x="0" y="720726"/>
            <a:ext cx="9144000" cy="523875"/>
          </a:xfrm>
          <a:prstGeom prst="rect">
            <a:avLst/>
          </a:prstGeom>
        </p:spPr>
        <p:txBody>
          <a:bodyPr>
            <a:spAutoFit/>
          </a:bodyPr>
          <a:lstStyle/>
          <a:p>
            <a:pPr algn="ctr" rtl="0">
              <a:defRPr/>
            </a:pPr>
            <a:r>
              <a:rPr lang="en-US" sz="2800" b="1" dirty="0">
                <a:latin typeface="Times New Roman" pitchFamily="18" charset="0"/>
                <a:cs typeface="Times New Roman" pitchFamily="18" charset="0"/>
              </a:rPr>
              <a:t>Medical physics</a:t>
            </a:r>
            <a:r>
              <a:rPr lang="en-US" sz="2800" kern="10" dirty="0">
                <a:ln w="9525">
                  <a:noFill/>
                  <a:round/>
                  <a:headEnd/>
                  <a:tailEnd/>
                </a:ln>
                <a:effectLst>
                  <a:prstShdw prst="shdw17" dist="17961" dir="2700000">
                    <a:srgbClr val="003D5C"/>
                  </a:prstShdw>
                </a:effectLst>
                <a:latin typeface="Times New Roman" pitchFamily="18" charset="0"/>
                <a:cs typeface="Times New Roman" pitchFamily="18" charset="0"/>
              </a:rPr>
              <a:t>  first year  </a:t>
            </a:r>
            <a:endParaRPr lang="en-AU" sz="2800" kern="10" dirty="0">
              <a:ln w="9525">
                <a:noFill/>
                <a:round/>
                <a:headEnd/>
                <a:tailEnd/>
              </a:ln>
              <a:effectLst>
                <a:prstShdw prst="shdw17" dist="17961" dir="2700000">
                  <a:srgbClr val="003D5C"/>
                </a:prstShdw>
              </a:effectLst>
              <a:latin typeface="Times New Roman" pitchFamily="18" charset="0"/>
              <a:cs typeface="Times New Roman" pitchFamily="18" charset="0"/>
            </a:endParaRPr>
          </a:p>
        </p:txBody>
      </p:sp>
      <p:pic>
        <p:nvPicPr>
          <p:cNvPr id="2052"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228600"/>
            <a:ext cx="1376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42" y="182564"/>
            <a:ext cx="152115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a:t>
            </a:fld>
            <a:endParaRPr lang="ar-SA"/>
          </a:p>
        </p:txBody>
      </p:sp>
      <p:sp>
        <p:nvSpPr>
          <p:cNvPr id="6" name="مستطيل 5"/>
          <p:cNvSpPr/>
          <p:nvPr/>
        </p:nvSpPr>
        <p:spPr>
          <a:xfrm>
            <a:off x="210884" y="4585633"/>
            <a:ext cx="3962400" cy="1938992"/>
          </a:xfrm>
          <a:prstGeom prst="rect">
            <a:avLst/>
          </a:prstGeom>
        </p:spPr>
        <p:txBody>
          <a:bodyPr wrap="square">
            <a:spAutoFit/>
          </a:bodyPr>
          <a:lstStyle/>
          <a:p>
            <a:pPr algn="l" rtl="0"/>
            <a:r>
              <a:rPr lang="en-US" sz="2400" b="1" dirty="0">
                <a:latin typeface="Times New Roman" pitchFamily="18" charset="0"/>
                <a:cs typeface="Times New Roman" pitchFamily="18" charset="0"/>
              </a:rPr>
              <a:t>By Assistants professor  </a:t>
            </a:r>
          </a:p>
          <a:p>
            <a:pPr algn="l" rtl="0"/>
            <a:r>
              <a:rPr lang="en-US" sz="2400" b="1" dirty="0">
                <a:latin typeface="Times New Roman" pitchFamily="18" charset="0"/>
                <a:cs typeface="Times New Roman" pitchFamily="18" charset="0"/>
              </a:rPr>
              <a:t>Dr. Mohammed Ali Jaber</a:t>
            </a:r>
          </a:p>
          <a:p>
            <a:pPr algn="l" rtl="0"/>
            <a:r>
              <a:rPr lang="en-US" sz="2400" b="1" dirty="0">
                <a:latin typeface="Times New Roman" pitchFamily="18" charset="0"/>
                <a:cs typeface="Times New Roman" pitchFamily="18" charset="0"/>
              </a:rPr>
              <a:t>Physiology Department</a:t>
            </a:r>
          </a:p>
          <a:p>
            <a:pPr algn="l" rtl="0"/>
            <a:r>
              <a:rPr lang="en-US" sz="2400" b="1" dirty="0">
                <a:latin typeface="Times New Roman" pitchFamily="18" charset="0"/>
                <a:cs typeface="Times New Roman" pitchFamily="18" charset="0"/>
              </a:rPr>
              <a:t>College of Medicine</a:t>
            </a:r>
          </a:p>
          <a:p>
            <a:pPr algn="l" rtl="0"/>
            <a:r>
              <a:rPr lang="en-US" sz="2400" b="1" dirty="0">
                <a:latin typeface="Times New Roman" pitchFamily="18" charset="0"/>
                <a:cs typeface="Times New Roman" pitchFamily="18" charset="0"/>
              </a:rPr>
              <a:t>University of </a:t>
            </a:r>
            <a:r>
              <a:rPr lang="en-US" sz="2400" b="1" dirty="0" err="1">
                <a:latin typeface="Times New Roman" pitchFamily="18" charset="0"/>
                <a:cs typeface="Times New Roman" pitchFamily="18" charset="0"/>
              </a:rPr>
              <a:t>Basrah</a:t>
            </a:r>
            <a:endParaRPr lang="en-US" sz="2400" b="1" dirty="0">
              <a:latin typeface="Times New Roman" pitchFamily="18" charset="0"/>
              <a:cs typeface="Times New Roman" pitchFamily="18" charset="0"/>
            </a:endParaRPr>
          </a:p>
        </p:txBody>
      </p:sp>
      <p:sp>
        <p:nvSpPr>
          <p:cNvPr id="11" name="Title 1"/>
          <p:cNvSpPr txBox="1">
            <a:spLocks/>
          </p:cNvSpPr>
          <p:nvPr/>
        </p:nvSpPr>
        <p:spPr>
          <a:xfrm>
            <a:off x="464390" y="14127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itchFamily="18" charset="0"/>
                <a:cs typeface="Times New Roman" pitchFamily="18" charset="0"/>
              </a:rPr>
              <a:t> L19- Physics Of Eyes And Vision </a:t>
            </a:r>
          </a:p>
          <a:p>
            <a:r>
              <a:rPr lang="en-US" sz="3200" b="1" dirty="0">
                <a:latin typeface="Times New Roman" pitchFamily="18" charset="0"/>
                <a:cs typeface="Times New Roman" pitchFamily="18" charset="0"/>
              </a:rPr>
              <a:t> Defective Vision and Its Correction</a:t>
            </a:r>
          </a:p>
          <a:p>
            <a:endParaRPr lang="en-US" sz="3200" b="1" dirty="0">
              <a:latin typeface="Times New Roman" pitchFamily="18" charset="0"/>
              <a:cs typeface="Times New Roman" pitchFamily="18" charset="0"/>
            </a:endParaRPr>
          </a:p>
          <a:p>
            <a:endParaRPr lang="ar-IQ" sz="3200" b="1" dirty="0">
              <a:latin typeface="Times New Roman" pitchFamily="18" charset="0"/>
              <a:cs typeface="Times New Roman" pitchFamily="18" charset="0"/>
            </a:endParaRPr>
          </a:p>
        </p:txBody>
      </p:sp>
      <p:pic>
        <p:nvPicPr>
          <p:cNvPr id="2" name="صورة 1"/>
          <p:cNvPicPr>
            <a:picLocks noChangeAspect="1"/>
          </p:cNvPicPr>
          <p:nvPr/>
        </p:nvPicPr>
        <p:blipFill>
          <a:blip r:embed="rId4"/>
          <a:stretch>
            <a:fillRect/>
          </a:stretch>
        </p:blipFill>
        <p:spPr>
          <a:xfrm>
            <a:off x="4572000" y="3140968"/>
            <a:ext cx="3816424" cy="3018532"/>
          </a:xfrm>
          <a:prstGeom prst="rect">
            <a:avLst/>
          </a:prstGeom>
        </p:spPr>
      </p:pic>
    </p:spTree>
    <p:extLst>
      <p:ext uri="{BB962C8B-B14F-4D97-AF65-F5344CB8AC3E}">
        <p14:creationId xmlns:p14="http://schemas.microsoft.com/office/powerpoint/2010/main" val="1541645117"/>
      </p:ext>
    </p:extLst>
  </p:cSld>
  <p:clrMapOvr>
    <a:masterClrMapping/>
  </p:clrMapOvr>
  <mc:AlternateContent xmlns:mc="http://schemas.openxmlformats.org/markup-compatibility/2006" xmlns:p14="http://schemas.microsoft.com/office/powerpoint/2010/main">
    <mc:Choice Requires="p14">
      <p:transition p14:dur="10" advTm="25638"/>
    </mc:Choice>
    <mc:Fallback xmlns="">
      <p:transition advTm="256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10600" cy="5016758"/>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Example</a:t>
            </a:r>
            <a:r>
              <a:rPr lang="en-US" sz="3200" b="1" dirty="0">
                <a:latin typeface="Times New Roman" panose="02020603050405020304" pitchFamily="18" charset="0"/>
                <a:cs typeface="Times New Roman" panose="02020603050405020304" pitchFamily="18" charset="0"/>
              </a:rPr>
              <a:t> </a:t>
            </a:r>
          </a:p>
          <a:p>
            <a:pPr algn="l" rtl="0"/>
            <a:r>
              <a:rPr lang="en-US" sz="3200" b="1" dirty="0">
                <a:latin typeface="Times New Roman" panose="02020603050405020304" pitchFamily="18" charset="0"/>
                <a:cs typeface="Times New Roman" panose="02020603050405020304" pitchFamily="18" charset="0"/>
              </a:rPr>
              <a:t>    A long-sighted eye has the far point at infinity and a near point which is 40 cm from the eye. </a:t>
            </a:r>
          </a:p>
          <a:p>
            <a:pPr lvl="0" algn="l" rtl="0"/>
            <a:r>
              <a:rPr lang="en-US" sz="3200" b="1" dirty="0">
                <a:latin typeface="Times New Roman" panose="02020603050405020304" pitchFamily="18" charset="0"/>
                <a:cs typeface="Times New Roman" panose="02020603050405020304" pitchFamily="18" charset="0"/>
              </a:rPr>
              <a:t>a. State the type of lens needed to correct this defect and calculate the power of the correcting lens. </a:t>
            </a:r>
          </a:p>
          <a:p>
            <a:pPr lvl="0" algn="l" rtl="0"/>
            <a:r>
              <a:rPr lang="en-US" sz="3200" b="1" dirty="0">
                <a:latin typeface="Times New Roman" panose="02020603050405020304" pitchFamily="18" charset="0"/>
                <a:cs typeface="Times New Roman" panose="02020603050405020304" pitchFamily="18" charset="0"/>
              </a:rPr>
              <a:t> b. Calculate the distance from the lens to the far point of the eye with the correcting lens in front of the eye. </a:t>
            </a:r>
          </a:p>
          <a:p>
            <a:pPr algn="l" rtl="0"/>
            <a:r>
              <a:rPr lang="en-US" sz="3200" b="1" dirty="0">
                <a:latin typeface="Times New Roman" panose="02020603050405020304" pitchFamily="18" charset="0"/>
                <a:cs typeface="Times New Roman" panose="02020603050405020304" pitchFamily="18" charset="0"/>
              </a:rPr>
              <a:t> </a:t>
            </a: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91539578"/>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262979"/>
          </a:xfrm>
          <a:prstGeom prst="rect">
            <a:avLst/>
          </a:prstGeom>
        </p:spPr>
        <p:txBody>
          <a:bodyPr wrap="square">
            <a:spAutoFit/>
          </a:bodyPr>
          <a:lstStyle/>
          <a:p>
            <a:pPr algn="l" rtl="0"/>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Solution </a:t>
            </a:r>
          </a:p>
          <a:p>
            <a:pPr algn="l" rtl="0"/>
            <a:r>
              <a:rPr lang="en-US" sz="2800" b="1" dirty="0">
                <a:solidFill>
                  <a:srgbClr val="FF0000"/>
                </a:solidFill>
                <a:latin typeface="Times New Roman" panose="02020603050405020304" pitchFamily="18" charset="0"/>
                <a:cs typeface="Times New Roman" panose="02020603050405020304" pitchFamily="18" charset="0"/>
              </a:rPr>
              <a:t>a</a:t>
            </a:r>
            <a:r>
              <a:rPr lang="en-US" sz="2800" b="1" dirty="0">
                <a:latin typeface="Times New Roman" panose="02020603050405020304" pitchFamily="18" charset="0"/>
                <a:cs typeface="Times New Roman" panose="02020603050405020304" pitchFamily="18" charset="0"/>
              </a:rPr>
              <a:t> -A converging lens is needed. </a:t>
            </a:r>
          </a:p>
          <a:p>
            <a:pPr algn="l" rtl="0"/>
            <a:r>
              <a:rPr lang="en-US" sz="2800" b="1" dirty="0">
                <a:latin typeface="Times New Roman" panose="02020603050405020304" pitchFamily="18" charset="0"/>
                <a:cs typeface="Times New Roman" panose="02020603050405020304" pitchFamily="18" charset="0"/>
              </a:rPr>
              <a:t>For an object at 25 cm from the eye, the object distance </a:t>
            </a:r>
          </a:p>
          <a:p>
            <a:pPr algn="l" rtl="0"/>
            <a:r>
              <a:rPr lang="en-US" sz="2800" b="1" i="1" dirty="0">
                <a:solidFill>
                  <a:srgbClr val="FF0000"/>
                </a:solidFill>
                <a:latin typeface="Times New Roman" panose="02020603050405020304" pitchFamily="18" charset="0"/>
                <a:cs typeface="Times New Roman" panose="02020603050405020304" pitchFamily="18" charset="0"/>
              </a:rPr>
              <a:t>u = +</a:t>
            </a:r>
            <a:r>
              <a:rPr lang="en-US" sz="2800" b="1" dirty="0">
                <a:solidFill>
                  <a:srgbClr val="FF0000"/>
                </a:solidFill>
                <a:latin typeface="Times New Roman" panose="02020603050405020304" pitchFamily="18" charset="0"/>
                <a:cs typeface="Times New Roman" panose="02020603050405020304" pitchFamily="18" charset="0"/>
              </a:rPr>
              <a:t>25 cm = +0.25 m </a:t>
            </a:r>
          </a:p>
          <a:p>
            <a:pPr algn="l" rtl="0"/>
            <a:endParaRPr lang="en-US" sz="2800" b="1" dirty="0">
              <a:latin typeface="Times New Roman" panose="02020603050405020304" pitchFamily="18" charset="0"/>
              <a:cs typeface="Times New Roman" panose="02020603050405020304" pitchFamily="18" charset="0"/>
            </a:endParaRPr>
          </a:p>
          <a:p>
            <a:pPr algn="l" rtl="0"/>
            <a:r>
              <a:rPr lang="en-US" sz="2800" b="1" dirty="0">
                <a:latin typeface="Times New Roman" panose="02020603050405020304" pitchFamily="18" charset="0"/>
                <a:cs typeface="Times New Roman" panose="02020603050405020304" pitchFamily="18" charset="0"/>
              </a:rPr>
              <a:t>The lens must form a virtual image of the object at the uncorrected near point of the eye. </a:t>
            </a:r>
          </a:p>
          <a:p>
            <a:pPr algn="l" rtl="0"/>
            <a:r>
              <a:rPr lang="en-US" sz="2800" b="1" dirty="0">
                <a:latin typeface="Times New Roman" panose="02020603050405020304" pitchFamily="18" charset="0"/>
                <a:cs typeface="Times New Roman" panose="02020603050405020304" pitchFamily="18" charset="0"/>
              </a:rPr>
              <a:t>Hence the image distance </a:t>
            </a:r>
            <a:r>
              <a:rPr lang="en-US" sz="2800" b="1" i="1" dirty="0">
                <a:latin typeface="Times New Roman" panose="02020603050405020304" pitchFamily="18" charset="0"/>
                <a:cs typeface="Times New Roman" panose="02020603050405020304" pitchFamily="18" charset="0"/>
              </a:rPr>
              <a:t>v = </a:t>
            </a:r>
            <a:r>
              <a:rPr lang="en-US" sz="2800" b="1" dirty="0">
                <a:latin typeface="Times New Roman" panose="02020603050405020304" pitchFamily="18" charset="0"/>
                <a:cs typeface="Times New Roman" panose="02020603050405020304" pitchFamily="18" charset="0"/>
              </a:rPr>
              <a:t>−40 cm </a:t>
            </a:r>
          </a:p>
          <a:p>
            <a:pPr algn="l" rtl="0"/>
            <a:r>
              <a:rPr lang="en-US" sz="2800" b="1" dirty="0">
                <a:latin typeface="Times New Roman" panose="02020603050405020304" pitchFamily="18" charset="0"/>
                <a:cs typeface="Times New Roman" panose="02020603050405020304" pitchFamily="18" charset="0"/>
              </a:rPr>
              <a:t>Using  </a:t>
            </a:r>
            <a:r>
              <a:rPr lang="en-US" sz="2800" b="1" dirty="0">
                <a:solidFill>
                  <a:srgbClr val="FF0000"/>
                </a:solidFill>
                <a:latin typeface="Times New Roman" panose="02020603050405020304" pitchFamily="18" charset="0"/>
                <a:cs typeface="Times New Roman" panose="02020603050405020304" pitchFamily="18" charset="0"/>
              </a:rPr>
              <a:t>1/f= 1/u  + 1/v </a:t>
            </a:r>
          </a:p>
          <a:p>
            <a:pPr algn="l" rtl="0"/>
            <a:r>
              <a:rPr lang="en-US" sz="2800" b="1" dirty="0">
                <a:solidFill>
                  <a:srgbClr val="FF0000"/>
                </a:solidFill>
                <a:latin typeface="Times New Roman" panose="02020603050405020304" pitchFamily="18" charset="0"/>
                <a:cs typeface="Times New Roman" panose="02020603050405020304" pitchFamily="18" charset="0"/>
              </a:rPr>
              <a:t>with </a:t>
            </a:r>
            <a:r>
              <a:rPr lang="en-US" sz="2800" b="1" i="1" dirty="0">
                <a:solidFill>
                  <a:srgbClr val="FF0000"/>
                </a:solidFill>
                <a:latin typeface="Times New Roman" panose="02020603050405020304" pitchFamily="18" charset="0"/>
                <a:cs typeface="Times New Roman" panose="02020603050405020304" pitchFamily="18" charset="0"/>
              </a:rPr>
              <a:t>u= </a:t>
            </a:r>
            <a:r>
              <a:rPr lang="en-US" sz="2800" b="1" dirty="0">
                <a:solidFill>
                  <a:srgbClr val="FF0000"/>
                </a:solidFill>
                <a:latin typeface="Times New Roman" panose="02020603050405020304" pitchFamily="18" charset="0"/>
                <a:cs typeface="Times New Roman" panose="02020603050405020304" pitchFamily="18" charset="0"/>
              </a:rPr>
              <a:t>+ 0.25 m and </a:t>
            </a:r>
            <a:r>
              <a:rPr lang="en-US" sz="2800" b="1" i="1" dirty="0">
                <a:solidFill>
                  <a:srgbClr val="FF0000"/>
                </a:solidFill>
                <a:latin typeface="Times New Roman" panose="02020603050405020304" pitchFamily="18" charset="0"/>
                <a:cs typeface="Times New Roman" panose="02020603050405020304" pitchFamily="18" charset="0"/>
              </a:rPr>
              <a:t>v = </a:t>
            </a:r>
            <a:r>
              <a:rPr lang="en-US" sz="2800" b="1" dirty="0">
                <a:solidFill>
                  <a:srgbClr val="FF0000"/>
                </a:solidFill>
                <a:latin typeface="Times New Roman" panose="02020603050405020304" pitchFamily="18" charset="0"/>
                <a:cs typeface="Times New Roman" panose="02020603050405020304" pitchFamily="18" charset="0"/>
              </a:rPr>
              <a:t>−0.40 m gives</a:t>
            </a:r>
          </a:p>
          <a:p>
            <a:pPr algn="l" rtl="0"/>
            <a:r>
              <a:rPr lang="en-US" sz="2800" b="1" dirty="0">
                <a:solidFill>
                  <a:srgbClr val="FF0000"/>
                </a:solidFill>
                <a:latin typeface="Times New Roman" panose="02020603050405020304" pitchFamily="18" charset="0"/>
                <a:cs typeface="Times New Roman" panose="02020603050405020304" pitchFamily="18" charset="0"/>
              </a:rPr>
              <a:t>1/f= 1/(0.25) +1/(-0.4) = 4 -2.5 = +1.5 D</a:t>
            </a:r>
          </a:p>
          <a:p>
            <a:pPr algn="l" rtl="0"/>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34088971"/>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86" y="381000"/>
            <a:ext cx="8610600" cy="3046988"/>
          </a:xfrm>
          <a:prstGeom prst="rect">
            <a:avLst/>
          </a:prstGeom>
        </p:spPr>
        <p:txBody>
          <a:bodyPr wrap="square">
            <a:spAutoFit/>
          </a:bodyPr>
          <a:lstStyle/>
          <a:p>
            <a:pPr algn="l" rtl="0">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a:latin typeface="Times New Roman" panose="02020603050405020304" pitchFamily="18" charset="0"/>
                <a:cs typeface="Times New Roman" panose="02020603050405020304" pitchFamily="18" charset="0"/>
              </a:rPr>
              <a:t>The distance from the lens to the ‘new’ far point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f = 1/1.5</a:t>
            </a:r>
            <a:r>
              <a:rPr lang="en-US" sz="3200" b="1" dirty="0">
                <a:solidFill>
                  <a:srgbClr val="FF0000"/>
                </a:solidFill>
                <a:latin typeface="Times New Roman" panose="02020603050405020304" pitchFamily="18" charset="0"/>
                <a:cs typeface="Times New Roman" panose="02020603050405020304" pitchFamily="18" charset="0"/>
              </a:rPr>
              <a:t>= 0.67 m</a:t>
            </a:r>
          </a:p>
          <a:p>
            <a:pPr algn="l" rtl="0">
              <a:lnSpc>
                <a:spcPct val="150000"/>
              </a:lnSpc>
            </a:pPr>
            <a:r>
              <a:rPr lang="en-US" sz="3200" b="1" dirty="0">
                <a:latin typeface="Times New Roman" panose="02020603050405020304" pitchFamily="18" charset="0"/>
                <a:cs typeface="Times New Roman" panose="02020603050405020304" pitchFamily="18" charset="0"/>
              </a:rPr>
              <a:t>The new far point is at distance </a:t>
            </a:r>
            <a:r>
              <a:rPr lang="en-US" sz="3200" b="1" i="1" dirty="0">
                <a:latin typeface="Times New Roman" panose="02020603050405020304" pitchFamily="18" charset="0"/>
                <a:cs typeface="Times New Roman" panose="02020603050405020304" pitchFamily="18" charset="0"/>
              </a:rPr>
              <a:t>f   </a:t>
            </a:r>
            <a:r>
              <a:rPr lang="en-US" sz="3200" b="1" dirty="0">
                <a:latin typeface="Times New Roman" panose="02020603050405020304" pitchFamily="18" charset="0"/>
                <a:cs typeface="Times New Roman" panose="02020603050405020304" pitchFamily="18" charset="0"/>
              </a:rPr>
              <a:t>from the lens, where </a:t>
            </a:r>
            <a:r>
              <a:rPr lang="en-US" sz="3200" b="1" i="1" dirty="0">
                <a:latin typeface="Times New Roman" panose="02020603050405020304" pitchFamily="18" charset="0"/>
                <a:cs typeface="Times New Roman" panose="02020603050405020304" pitchFamily="18" charset="0"/>
              </a:rPr>
              <a:t>f    </a:t>
            </a:r>
            <a:r>
              <a:rPr lang="en-US" sz="3200" b="1" dirty="0">
                <a:latin typeface="Times New Roman" panose="02020603050405020304" pitchFamily="18" charset="0"/>
                <a:cs typeface="Times New Roman" panose="02020603050405020304" pitchFamily="18" charset="0"/>
              </a:rPr>
              <a:t>is the focal length of the lens. </a:t>
            </a: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799777150"/>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1"/>
            <a:ext cx="7315200"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204243914"/>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4582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Astigmatism and its correction:</a:t>
            </a:r>
            <a:r>
              <a:rPr lang="en-US" sz="2800" b="1" dirty="0">
                <a:latin typeface="Times New Roman" panose="02020603050405020304" pitchFamily="18" charset="0"/>
                <a:cs typeface="Times New Roman" panose="02020603050405020304" pitchFamily="18" charset="0"/>
              </a:rPr>
              <a:t> </a:t>
            </a:r>
          </a:p>
        </p:txBody>
      </p:sp>
      <p:pic>
        <p:nvPicPr>
          <p:cNvPr id="3" name="Picture 2" descr="C:\Users\AL-Laith\Desktop\eye_health_astigmatism_eyes_astigmatism2.jpg"/>
          <p:cNvPicPr/>
          <p:nvPr/>
        </p:nvPicPr>
        <p:blipFill rotWithShape="1">
          <a:blip r:embed="rId3">
            <a:extLst>
              <a:ext uri="{28A0092B-C50C-407E-A947-70E740481C1C}">
                <a14:useLocalDpi xmlns:a14="http://schemas.microsoft.com/office/drawing/2010/main" val="0"/>
              </a:ext>
            </a:extLst>
          </a:blip>
          <a:srcRect b="10417"/>
          <a:stretch/>
        </p:blipFill>
        <p:spPr bwMode="auto">
          <a:xfrm>
            <a:off x="4572000" y="3365612"/>
            <a:ext cx="4147457" cy="2975429"/>
          </a:xfrm>
          <a:prstGeom prst="rect">
            <a:avLst/>
          </a:prstGeom>
          <a:noFill/>
          <a:ln>
            <a:noFill/>
          </a:ln>
          <a:extLst>
            <a:ext uri="{53640926-AAD7-44D8-BBD7-CCE9431645EC}">
              <a14:shadowObscured xmlns:a14="http://schemas.microsoft.com/office/drawing/2010/main"/>
            </a:ext>
          </a:extLst>
        </p:spPr>
      </p:pic>
      <p:sp>
        <p:nvSpPr>
          <p:cNvPr id="6" name="مستطيل 5"/>
          <p:cNvSpPr/>
          <p:nvPr/>
        </p:nvSpPr>
        <p:spPr>
          <a:xfrm>
            <a:off x="266700" y="929054"/>
            <a:ext cx="8610600" cy="1200329"/>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In Astigmatism </a:t>
            </a:r>
            <a:r>
              <a:rPr lang="en-US" sz="2400" b="1" dirty="0">
                <a:latin typeface="Times New Roman" pitchFamily="18" charset="0"/>
                <a:cs typeface="Times New Roman" pitchFamily="18" charset="0"/>
              </a:rPr>
              <a:t>the parallel beam of light rays incident on the cornea after refraction are not focused to form a point image near or on the retina.</a:t>
            </a:r>
            <a:endParaRPr lang="ar-SA" sz="2400" b="1" dirty="0">
              <a:latin typeface="Times New Roman" pitchFamily="18" charset="0"/>
              <a:cs typeface="Times New Roman" pitchFamily="18" charset="0"/>
            </a:endParaRPr>
          </a:p>
        </p:txBody>
      </p:sp>
      <p:sp>
        <p:nvSpPr>
          <p:cNvPr id="9" name="عنصر نائب للتذييل 8"/>
          <p:cNvSpPr>
            <a:spLocks noGrp="1"/>
          </p:cNvSpPr>
          <p:nvPr>
            <p:ph type="ftr" sz="quarter" idx="11"/>
          </p:nvPr>
        </p:nvSpPr>
        <p:spPr/>
        <p:txBody>
          <a:bodyPr/>
          <a:lstStyle/>
          <a:p>
            <a:r>
              <a:rPr lang="en-US"/>
              <a:t>University of Basrah-College of Medicine-Physiology Department</a:t>
            </a:r>
          </a:p>
        </p:txBody>
      </p:sp>
      <p:sp>
        <p:nvSpPr>
          <p:cNvPr id="10" name="عنصر نائب لرقم الشريحة 9"/>
          <p:cNvSpPr>
            <a:spLocks noGrp="1"/>
          </p:cNvSpPr>
          <p:nvPr>
            <p:ph type="sldNum" sz="quarter" idx="12"/>
          </p:nvPr>
        </p:nvSpPr>
        <p:spPr/>
        <p:txBody>
          <a:bodyPr/>
          <a:lstStyle/>
          <a:p>
            <a:fld id="{B6F15528-21DE-4FAA-801E-634DDDAF4B2B}" type="slidenum">
              <a:rPr lang="en-US" smtClean="0"/>
              <a:pPr/>
              <a:t>14</a:t>
            </a:fld>
            <a:endParaRPr lang="en-US"/>
          </a:p>
        </p:txBody>
      </p:sp>
      <p:pic>
        <p:nvPicPr>
          <p:cNvPr id="7" name="Picture 3" descr="https://morelaophthalmologists.files.wordpress.com/2015/11/astimgatic-eye.jpg?w=373&amp;h=210"/>
          <p:cNvPicPr/>
          <p:nvPr/>
        </p:nvPicPr>
        <p:blipFill rotWithShape="1">
          <a:blip r:embed="rId4">
            <a:extLst>
              <a:ext uri="{28A0092B-C50C-407E-A947-70E740481C1C}">
                <a14:useLocalDpi xmlns:a14="http://schemas.microsoft.com/office/drawing/2010/main" val="0"/>
              </a:ext>
            </a:extLst>
          </a:blip>
          <a:srcRect t="12856" b="9048"/>
          <a:stretch/>
        </p:blipFill>
        <p:spPr bwMode="auto">
          <a:xfrm>
            <a:off x="533400" y="3365612"/>
            <a:ext cx="4114799" cy="3178629"/>
          </a:xfrm>
          <a:prstGeom prst="rect">
            <a:avLst/>
          </a:prstGeom>
          <a:noFill/>
          <a:ln>
            <a:noFill/>
          </a:ln>
          <a:extLst>
            <a:ext uri="{53640926-AAD7-44D8-BBD7-CCE9431645EC}">
              <a14:shadowObscured xmlns:a14="http://schemas.microsoft.com/office/drawing/2010/main"/>
            </a:ext>
          </a:extLst>
        </p:spPr>
      </p:pic>
      <p:sp>
        <p:nvSpPr>
          <p:cNvPr id="8" name="مستطيل 7"/>
          <p:cNvSpPr/>
          <p:nvPr/>
        </p:nvSpPr>
        <p:spPr>
          <a:xfrm>
            <a:off x="304800" y="2291201"/>
            <a:ext cx="7776864"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Astigmatism :</a:t>
            </a:r>
            <a:r>
              <a:rPr lang="en-US" sz="2400" b="1" dirty="0">
                <a:latin typeface="Times New Roman" pitchFamily="18" charset="0"/>
                <a:cs typeface="Times New Roman" pitchFamily="18" charset="0"/>
              </a:rPr>
              <a:t>Occurs  when the cornea does not have a spherical shape. </a:t>
            </a:r>
            <a:endParaRPr lang="ar-SA" sz="2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14439355"/>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97" t="16040" b="11660"/>
          <a:stretch/>
        </p:blipFill>
        <p:spPr bwMode="auto">
          <a:xfrm>
            <a:off x="2101851" y="3284984"/>
            <a:ext cx="607054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15</a:t>
            </a:fld>
            <a:endParaRPr lang="en-US"/>
          </a:p>
        </p:txBody>
      </p:sp>
      <p:sp>
        <p:nvSpPr>
          <p:cNvPr id="8" name="مستطيل 7"/>
          <p:cNvSpPr/>
          <p:nvPr/>
        </p:nvSpPr>
        <p:spPr>
          <a:xfrm>
            <a:off x="304800" y="200864"/>
            <a:ext cx="8839200" cy="3416320"/>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What causes astigmatism?</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Astigmatism occurs when the front surface of the eye (the cornea) or the lens inside the eye is more oval or cylindrical than round.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Astigmatism is caused by small differences in the growth and alignment of the components of the eye.</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Genetics may play a role in the development of refractive error.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Astigmatism may also result from such factors as pressure of the eyelids on the cornea.</a:t>
            </a:r>
            <a:endParaRPr lang="ar-SA"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60296770"/>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ircle(in)">
                                      <p:cBhvr>
                                        <p:cTn id="12" dur="2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ircle(in)">
                                      <p:cBhvr>
                                        <p:cTn id="1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16</a:t>
            </a:fld>
            <a:endParaRPr lang="en-US"/>
          </a:p>
        </p:txBody>
      </p:sp>
      <p:sp>
        <p:nvSpPr>
          <p:cNvPr id="2" name="مستطيل 1"/>
          <p:cNvSpPr/>
          <p:nvPr/>
        </p:nvSpPr>
        <p:spPr>
          <a:xfrm>
            <a:off x="346684" y="0"/>
            <a:ext cx="8545796" cy="1401922"/>
          </a:xfrm>
          <a:prstGeom prst="rect">
            <a:avLst/>
          </a:prstGeom>
        </p:spPr>
        <p:txBody>
          <a:bodyPr wrap="square">
            <a:spAutoFit/>
          </a:bodyPr>
          <a:lstStyle/>
          <a:p>
            <a:pPr algn="l" rtl="0">
              <a:lnSpc>
                <a:spcPct val="115000"/>
              </a:lnSpc>
              <a:spcAft>
                <a:spcPts val="100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The result of the different curvatures is that the eye has more than one place where the image focuses. When astigmatism is present, point objects do not form point images on the retina.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صورة 4"/>
          <p:cNvPicPr>
            <a:picLocks noChangeAspect="1"/>
          </p:cNvPicPr>
          <p:nvPr/>
        </p:nvPicPr>
        <p:blipFill>
          <a:blip r:embed="rId2"/>
          <a:stretch>
            <a:fillRect/>
          </a:stretch>
        </p:blipFill>
        <p:spPr>
          <a:xfrm>
            <a:off x="1371322" y="1856445"/>
            <a:ext cx="6401355" cy="4865030"/>
          </a:xfrm>
          <a:prstGeom prst="rect">
            <a:avLst/>
          </a:prstGeom>
        </p:spPr>
      </p:pic>
    </p:spTree>
    <p:extLst>
      <p:ext uri="{BB962C8B-B14F-4D97-AF65-F5344CB8AC3E}">
        <p14:creationId xmlns:p14="http://schemas.microsoft.com/office/powerpoint/2010/main" val="3887703148"/>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9118"/>
            <a:ext cx="8382000"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  </a:t>
            </a:r>
            <a:endParaRPr lang="ar-IQ" sz="2800" b="1" dirty="0">
              <a:latin typeface="Times New Roman" panose="02020603050405020304" pitchFamily="18" charset="0"/>
              <a:cs typeface="Times New Roman" panose="02020603050405020304" pitchFamily="18" charset="0"/>
            </a:endParaRPr>
          </a:p>
        </p:txBody>
      </p:sp>
      <p:sp>
        <p:nvSpPr>
          <p:cNvPr id="4" name="مستطيل 3"/>
          <p:cNvSpPr/>
          <p:nvPr/>
        </p:nvSpPr>
        <p:spPr>
          <a:xfrm>
            <a:off x="342900" y="384293"/>
            <a:ext cx="8305800" cy="2308324"/>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What are the types of astigmatism?</a:t>
            </a:r>
          </a:p>
          <a:p>
            <a:pPr algn="l" rtl="0"/>
            <a:r>
              <a:rPr lang="en-US" sz="2400" b="1" dirty="0">
                <a:latin typeface="Times New Roman" pitchFamily="18" charset="0"/>
                <a:cs typeface="Times New Roman" pitchFamily="18" charset="0"/>
              </a:rPr>
              <a:t>The two main types of astigmatism are </a:t>
            </a:r>
            <a:r>
              <a:rPr lang="en-US" sz="2400" b="1" dirty="0">
                <a:solidFill>
                  <a:srgbClr val="FF0000"/>
                </a:solidFill>
                <a:latin typeface="Times New Roman" pitchFamily="18" charset="0"/>
                <a:cs typeface="Times New Roman" pitchFamily="18" charset="0"/>
              </a:rPr>
              <a:t>corneal and lenticular.</a:t>
            </a:r>
            <a:r>
              <a:rPr lang="en-US" sz="2400" b="1" dirty="0">
                <a:latin typeface="Times New Roman" pitchFamily="18" charset="0"/>
                <a:cs typeface="Times New Roman" pitchFamily="18" charset="0"/>
              </a:rPr>
              <a:t> </a:t>
            </a:r>
          </a:p>
          <a:p>
            <a:pPr marL="457200" indent="-457200" algn="l" rtl="0">
              <a:buFont typeface="Arial" pitchFamily="34" charset="0"/>
              <a:buChar char="•"/>
            </a:pPr>
            <a:r>
              <a:rPr lang="en-US" sz="2400" b="1" dirty="0">
                <a:solidFill>
                  <a:srgbClr val="00B0F0"/>
                </a:solidFill>
                <a:latin typeface="Times New Roman" pitchFamily="18" charset="0"/>
                <a:cs typeface="Times New Roman" pitchFamily="18" charset="0"/>
              </a:rPr>
              <a:t>A corneal astigmatism </a:t>
            </a:r>
            <a:r>
              <a:rPr lang="en-US" sz="2400" b="1" dirty="0">
                <a:latin typeface="Times New Roman" pitchFamily="18" charset="0"/>
                <a:cs typeface="Times New Roman" pitchFamily="18" charset="0"/>
              </a:rPr>
              <a:t>happens when your cornea is misshapen.    </a:t>
            </a:r>
          </a:p>
          <a:p>
            <a:pPr marL="457200" indent="-457200" algn="l" rtl="0">
              <a:buFont typeface="Arial" pitchFamily="34" charset="0"/>
              <a:buChar char="•"/>
            </a:pPr>
            <a:r>
              <a:rPr lang="en-US" sz="2400" b="1" dirty="0">
                <a:solidFill>
                  <a:srgbClr val="00B0F0"/>
                </a:solidFill>
                <a:latin typeface="Times New Roman" pitchFamily="18" charset="0"/>
                <a:cs typeface="Times New Roman" pitchFamily="18" charset="0"/>
              </a:rPr>
              <a:t>A lenticular astigmatism </a:t>
            </a:r>
            <a:r>
              <a:rPr lang="en-US" sz="2400" b="1" dirty="0">
                <a:latin typeface="Times New Roman" pitchFamily="18" charset="0"/>
                <a:cs typeface="Times New Roman" pitchFamily="18" charset="0"/>
              </a:rPr>
              <a:t>happens when your lens is misshapen.</a:t>
            </a:r>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17</a:t>
            </a:fld>
            <a:endParaRPr lang="en-US"/>
          </a:p>
        </p:txBody>
      </p:sp>
      <p:sp>
        <p:nvSpPr>
          <p:cNvPr id="8" name="AutoShape 2" descr="https://upload.wikimedia.org/wikipedia/commons/9/91/Astigmatism_%28Eye%29.p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صورة 5"/>
          <p:cNvPicPr>
            <a:picLocks noChangeAspect="1"/>
          </p:cNvPicPr>
          <p:nvPr/>
        </p:nvPicPr>
        <p:blipFill>
          <a:blip r:embed="rId3"/>
          <a:stretch>
            <a:fillRect/>
          </a:stretch>
        </p:blipFill>
        <p:spPr>
          <a:xfrm>
            <a:off x="1430189" y="2829142"/>
            <a:ext cx="6131221" cy="4028858"/>
          </a:xfrm>
          <a:prstGeom prst="rect">
            <a:avLst/>
          </a:prstGeom>
        </p:spPr>
      </p:pic>
    </p:spTree>
    <p:custDataLst>
      <p:tags r:id="rId1"/>
    </p:custDataLst>
    <p:extLst>
      <p:ext uri="{BB962C8B-B14F-4D97-AF65-F5344CB8AC3E}">
        <p14:creationId xmlns:p14="http://schemas.microsoft.com/office/powerpoint/2010/main" val="1887877479"/>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The correction of astigmatism:</a:t>
            </a:r>
          </a:p>
          <a:p>
            <a:pPr algn="l" rtl="0"/>
            <a:r>
              <a:rPr lang="en-US" sz="2400" b="1" dirty="0">
                <a:latin typeface="Times New Roman" panose="02020603050405020304" pitchFamily="18" charset="0"/>
                <a:cs typeface="Times New Roman" panose="02020603050405020304" pitchFamily="18" charset="0"/>
              </a:rPr>
              <a:t> Eyeglasses , contact lenses , refractive surgery.</a:t>
            </a:r>
          </a:p>
        </p:txBody>
      </p:sp>
      <p:sp>
        <p:nvSpPr>
          <p:cNvPr id="3" name="Rectangle 2"/>
          <p:cNvSpPr/>
          <p:nvPr/>
        </p:nvSpPr>
        <p:spPr>
          <a:xfrm>
            <a:off x="166048" y="1484784"/>
            <a:ext cx="7956377"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 Astigmatism requires a lens with a cylindrical-shaped surface orientated so that it compensates for the uneven curvature of the cornea. </a:t>
            </a:r>
            <a:endParaRPr lang="ar-IQ" sz="2400" b="1" dirty="0">
              <a:latin typeface="Times New Roman" panose="02020603050405020304" pitchFamily="18" charset="0"/>
              <a:cs typeface="Times New Roman" panose="02020603050405020304" pitchFamily="18" charset="0"/>
            </a:endParaRPr>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18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5" y="2695575"/>
            <a:ext cx="4846569"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79469902"/>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1384995"/>
          </a:xfrm>
          <a:prstGeom prst="rect">
            <a:avLst/>
          </a:prstGeom>
        </p:spPr>
        <p:txBody>
          <a:bodyPr wrap="square">
            <a:spAutoFit/>
          </a:bodyPr>
          <a:lstStyle/>
          <a:p>
            <a:pPr algn="l" rtl="0"/>
            <a:r>
              <a:rPr lang="en-US" sz="2800" b="1" dirty="0">
                <a:latin typeface="Times New Roman" panose="02020603050405020304" pitchFamily="18" charset="0"/>
                <a:cs typeface="Times New Roman" panose="02020603050405020304" pitchFamily="18" charset="0"/>
              </a:rPr>
              <a:t>An optician’s prescription for astigmatism will state: </a:t>
            </a:r>
          </a:p>
          <a:p>
            <a:pPr marL="457200" lvl="0" indent="-457200" algn="l" rtl="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The curvature of the cylindrical-shaped surface </a:t>
            </a:r>
          </a:p>
          <a:p>
            <a:pPr marL="457200" lvl="0" indent="-457200" algn="l" rtl="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The  orientation of the axis of the cylindrical surface. </a:t>
            </a:r>
          </a:p>
        </p:txBody>
      </p:sp>
      <p:pic>
        <p:nvPicPr>
          <p:cNvPr id="3" name="صورة 2"/>
          <p:cNvPicPr/>
          <p:nvPr/>
        </p:nvPicPr>
        <p:blipFill>
          <a:blip r:embed="rId2">
            <a:extLst>
              <a:ext uri="{28A0092B-C50C-407E-A947-70E740481C1C}">
                <a14:useLocalDpi xmlns:a14="http://schemas.microsoft.com/office/drawing/2010/main" val="0"/>
              </a:ext>
            </a:extLst>
          </a:blip>
          <a:srcRect/>
          <a:stretch>
            <a:fillRect/>
          </a:stretch>
        </p:blipFill>
        <p:spPr bwMode="auto">
          <a:xfrm>
            <a:off x="1092199" y="1828800"/>
            <a:ext cx="6934199" cy="2057400"/>
          </a:xfrm>
          <a:prstGeom prst="rect">
            <a:avLst/>
          </a:prstGeom>
          <a:noFill/>
          <a:ln>
            <a:noFill/>
          </a:ln>
        </p:spPr>
      </p:pic>
      <p:pic>
        <p:nvPicPr>
          <p:cNvPr id="4" name="Picture 1" descr="https://tse1.mm.bing.net/th?id=OIP.CYQ7hCxTGqMHEvBLQcV9JgFkCv&amp;pid=15.1&amp;P=0&amp;w=325&amp;h=16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5867400" cy="2514600"/>
          </a:xfrm>
          <a:prstGeom prst="rect">
            <a:avLst/>
          </a:prstGeom>
          <a:noFill/>
          <a:ln>
            <a:noFill/>
          </a:ln>
        </p:spPr>
      </p:pic>
      <p:sp>
        <p:nvSpPr>
          <p:cNvPr id="6" name="عنصر نائب للتذييل 5"/>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426569461"/>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7182" y="1628800"/>
            <a:ext cx="8229600" cy="1938992"/>
          </a:xfrm>
          <a:prstGeom prst="rect">
            <a:avLst/>
          </a:prstGeom>
        </p:spPr>
        <p:txBody>
          <a:bodyPr wrap="square">
            <a:spAutoFit/>
          </a:bodyPr>
          <a:lstStyle/>
          <a:p>
            <a:pPr algn="l" rtl="0"/>
            <a:r>
              <a:rPr lang="en-US" sz="2400" b="1" dirty="0">
                <a:latin typeface="Times New Roman" pitchFamily="18" charset="0"/>
                <a:cs typeface="Times New Roman" pitchFamily="18" charset="0"/>
              </a:rPr>
              <a:t>By the end of this section, you will be able to learning about:</a:t>
            </a:r>
          </a:p>
          <a:p>
            <a:pPr algn="l" rtl="0"/>
            <a:r>
              <a:rPr lang="en-US" sz="2400" b="1" dirty="0">
                <a:latin typeface="Times New Roman" pitchFamily="18" charset="0"/>
                <a:cs typeface="Times New Roman" pitchFamily="18" charset="0"/>
              </a:rPr>
              <a:t>Defective Vision and Its Correction</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Hypermetropia or long-sight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Astigmatism and its correction</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Presbyopia and its correction</a:t>
            </a:r>
          </a:p>
        </p:txBody>
      </p:sp>
      <p:sp>
        <p:nvSpPr>
          <p:cNvPr id="4" name="مستطيل 3"/>
          <p:cNvSpPr/>
          <p:nvPr/>
        </p:nvSpPr>
        <p:spPr>
          <a:xfrm>
            <a:off x="609600" y="762000"/>
            <a:ext cx="2858475"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Learning Objectives</a:t>
            </a:r>
          </a:p>
        </p:txBody>
      </p:sp>
      <p:sp>
        <p:nvSpPr>
          <p:cNvPr id="5" name="مستطيل 4"/>
          <p:cNvSpPr/>
          <p:nvPr/>
        </p:nvSpPr>
        <p:spPr>
          <a:xfrm>
            <a:off x="1479624" y="260648"/>
            <a:ext cx="4794774"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Defective Vision and Its Correction</a:t>
            </a:r>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2</a:t>
            </a:fld>
            <a:endParaRPr lang="ar-SA"/>
          </a:p>
        </p:txBody>
      </p:sp>
    </p:spTree>
    <p:extLst>
      <p:ext uri="{BB962C8B-B14F-4D97-AF65-F5344CB8AC3E}">
        <p14:creationId xmlns:p14="http://schemas.microsoft.com/office/powerpoint/2010/main" val="1775678712"/>
      </p:ext>
    </p:extLst>
  </p:cSld>
  <p:clrMapOvr>
    <a:masterClrMapping/>
  </p:clrMapOvr>
  <mc:AlternateContent xmlns:mc="http://schemas.openxmlformats.org/markup-compatibility/2006" xmlns:p14="http://schemas.microsoft.com/office/powerpoint/2010/main">
    <mc:Choice Requires="p14">
      <p:transition p14:dur="0" advTm="24882"/>
    </mc:Choice>
    <mc:Fallback xmlns="">
      <p:transition advTm="2488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382000" cy="523220"/>
          </a:xfrm>
          <a:prstGeom prst="rect">
            <a:avLst/>
          </a:prstGeom>
        </p:spPr>
        <p:txBody>
          <a:bodyPr wrap="square">
            <a:spAutoFit/>
          </a:bodyPr>
          <a:lstStyle/>
          <a:p>
            <a:pPr algn="l" rtl="0"/>
            <a:r>
              <a:rPr lang="en-US" sz="2800" b="1" dirty="0">
                <a:solidFill>
                  <a:srgbClr val="FF0000"/>
                </a:solidFill>
                <a:latin typeface="Times New Roman" panose="02020603050405020304" pitchFamily="18" charset="0"/>
                <a:cs typeface="Times New Roman" panose="02020603050405020304" pitchFamily="18" charset="0"/>
              </a:rPr>
              <a:t>Presbyopia:  </a:t>
            </a:r>
            <a:r>
              <a:rPr lang="en-US" sz="2800" b="1" dirty="0">
                <a:latin typeface="Times New Roman" panose="02020603050405020304" pitchFamily="18" charset="0"/>
                <a:cs typeface="Times New Roman" panose="02020603050405020304" pitchFamily="18" charset="0"/>
              </a:rPr>
              <a:t>   </a:t>
            </a:r>
          </a:p>
        </p:txBody>
      </p:sp>
      <p:sp>
        <p:nvSpPr>
          <p:cNvPr id="3" name="Rectangle 1"/>
          <p:cNvSpPr/>
          <p:nvPr/>
        </p:nvSpPr>
        <p:spPr>
          <a:xfrm>
            <a:off x="0" y="914400"/>
            <a:ext cx="8964488"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 This is due to the </a:t>
            </a:r>
            <a:r>
              <a:rPr lang="en-US" sz="2400" b="1" dirty="0">
                <a:solidFill>
                  <a:srgbClr val="FF0000"/>
                </a:solidFill>
                <a:latin typeface="Times New Roman" panose="02020603050405020304" pitchFamily="18" charset="0"/>
                <a:cs typeface="Times New Roman" panose="02020603050405020304" pitchFamily="18" charset="0"/>
              </a:rPr>
              <a:t>Lens inside the eye losing its elasticity, thus becoming unable to focus when things are at a close range.</a:t>
            </a:r>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20</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40" y="2059321"/>
            <a:ext cx="6842720" cy="447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27351588"/>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Presbyopia</a:t>
            </a:r>
            <a:r>
              <a:rPr lang="en-US" sz="2400" b="1" dirty="0">
                <a:latin typeface="Times New Roman" panose="02020603050405020304" pitchFamily="18" charset="0"/>
                <a:cs typeface="Times New Roman" panose="02020603050405020304" pitchFamily="18" charset="0"/>
              </a:rPr>
              <a:t> is often confused with farsightedness, but the two are different:</a:t>
            </a:r>
          </a:p>
        </p:txBody>
      </p:sp>
      <p:sp>
        <p:nvSpPr>
          <p:cNvPr id="3" name="Rectangle 2"/>
          <p:cNvSpPr/>
          <p:nvPr/>
        </p:nvSpPr>
        <p:spPr>
          <a:xfrm>
            <a:off x="393700" y="1135797"/>
            <a:ext cx="8382000" cy="1938992"/>
          </a:xfrm>
          <a:prstGeom prst="rect">
            <a:avLst/>
          </a:prstGeom>
        </p:spPr>
        <p:txBody>
          <a:bodyPr wrap="square">
            <a:spAutoFit/>
          </a:bodyPr>
          <a:lstStyle/>
          <a:p>
            <a:pPr marL="514350" lvl="0" indent="-514350" algn="l" rtl="0">
              <a:buFont typeface="+mj-lt"/>
              <a:buAutoNum type="arabicPeriod"/>
            </a:pPr>
            <a:r>
              <a:rPr lang="en-US" sz="2400" b="1" dirty="0">
                <a:latin typeface="Times New Roman" panose="02020603050405020304" pitchFamily="18" charset="0"/>
                <a:cs typeface="Times New Roman" panose="02020603050405020304" pitchFamily="18" charset="0"/>
              </a:rPr>
              <a:t>Presbyopia happens when the natural lens in the eye gets less flexible. </a:t>
            </a:r>
          </a:p>
          <a:p>
            <a:pPr marL="514350" lvl="0" indent="-514350" algn="l" rtl="0">
              <a:buFont typeface="+mj-lt"/>
              <a:buAutoNum type="arabicPeriod"/>
            </a:pPr>
            <a:r>
              <a:rPr lang="en-US" sz="2400" b="1" dirty="0">
                <a:latin typeface="Times New Roman" panose="02020603050405020304" pitchFamily="18" charset="0"/>
                <a:cs typeface="Times New Roman" panose="02020603050405020304" pitchFamily="18" charset="0"/>
              </a:rPr>
              <a:t>Farsightedness is from a misshaped eyeball that causes light rays to focus incorrectly once they have entered the eye</a:t>
            </a:r>
          </a:p>
        </p:txBody>
      </p:sp>
      <p:pic>
        <p:nvPicPr>
          <p:cNvPr id="4" name="Picture 1" descr="C:\Users\AL-Laith\Desktop\Presbyopia.gif"/>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7239000" cy="3429000"/>
          </a:xfrm>
          <a:prstGeom prst="rect">
            <a:avLst/>
          </a:prstGeom>
          <a:noFill/>
          <a:ln>
            <a:noFill/>
          </a:ln>
        </p:spPr>
      </p:pic>
      <p:sp>
        <p:nvSpPr>
          <p:cNvPr id="5" name="عنصر نائب للتذييل 4"/>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757659951"/>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001000" cy="954107"/>
          </a:xfrm>
          <a:prstGeom prst="rect">
            <a:avLst/>
          </a:prstGeom>
        </p:spPr>
        <p:txBody>
          <a:bodyPr wrap="square">
            <a:spAutoFit/>
          </a:bodyPr>
          <a:lstStyle/>
          <a:p>
            <a:pPr algn="l" rtl="0"/>
            <a:r>
              <a:rPr lang="en-US" sz="2800" b="1" dirty="0">
                <a:latin typeface="Times New Roman" panose="02020603050405020304" pitchFamily="18" charset="0"/>
                <a:cs typeface="Times New Roman" panose="02020603050405020304" pitchFamily="18" charset="0"/>
              </a:rPr>
              <a:t>The </a:t>
            </a:r>
            <a:r>
              <a:rPr lang="en-US" sz="2800" b="1" dirty="0" err="1">
                <a:latin typeface="Times New Roman" panose="02020603050405020304" pitchFamily="18" charset="0"/>
                <a:cs typeface="Times New Roman" panose="02020603050405020304" pitchFamily="18" charset="0"/>
              </a:rPr>
              <a:t>cillary</a:t>
            </a:r>
            <a:r>
              <a:rPr lang="en-US" sz="2800" b="1" dirty="0">
                <a:latin typeface="Times New Roman" panose="02020603050405020304" pitchFamily="18" charset="0"/>
                <a:cs typeface="Times New Roman" panose="02020603050405020304" pitchFamily="18" charset="0"/>
              </a:rPr>
              <a:t> muscles weaken and lens losses some of its elasticity. </a:t>
            </a:r>
          </a:p>
        </p:txBody>
      </p:sp>
      <p:pic>
        <p:nvPicPr>
          <p:cNvPr id="2050" name="Picture 2" descr="Presbyopia - Swisscoat Offical Website | Swissc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1"/>
            <a:ext cx="7010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en-US"/>
              <a:t>University of Basrah-College of Medicine-Physiology Department</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44700541"/>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458200" cy="3539430"/>
          </a:xfrm>
          <a:prstGeom prst="rect">
            <a:avLst/>
          </a:prstGeom>
        </p:spPr>
        <p:txBody>
          <a:bodyPr wrap="square">
            <a:spAutoFit/>
          </a:bodyPr>
          <a:lstStyle/>
          <a:p>
            <a:pPr algn="l" rtl="0"/>
            <a:r>
              <a:rPr lang="en-US" sz="2800" b="1" dirty="0">
                <a:solidFill>
                  <a:srgbClr val="FF0000"/>
                </a:solidFill>
                <a:latin typeface="Times New Roman" panose="02020603050405020304" pitchFamily="18" charset="0"/>
                <a:cs typeface="Times New Roman" panose="02020603050405020304" pitchFamily="18" charset="0"/>
              </a:rPr>
              <a:t>The correction of Presbyopia </a:t>
            </a:r>
          </a:p>
          <a:p>
            <a:pPr algn="l" rtl="0"/>
            <a:r>
              <a:rPr lang="en-US" sz="2800" b="1" dirty="0">
                <a:latin typeface="Times New Roman" pitchFamily="18" charset="0"/>
                <a:cs typeface="Times New Roman" panose="02020603050405020304" pitchFamily="18" charset="0"/>
              </a:rPr>
              <a:t> ( </a:t>
            </a:r>
            <a:r>
              <a:rPr lang="en-US" sz="2800" b="1" dirty="0">
                <a:solidFill>
                  <a:srgbClr val="FF0000"/>
                </a:solidFill>
                <a:latin typeface="Times New Roman" pitchFamily="18" charset="0"/>
                <a:cs typeface="Times New Roman" pitchFamily="18" charset="0"/>
              </a:rPr>
              <a:t>Bifocal lenses</a:t>
            </a:r>
            <a:r>
              <a:rPr lang="en-US" sz="2800" b="1" u="sng" dirty="0">
                <a:latin typeface="Times New Roman" pitchFamily="18" charset="0"/>
                <a:cs typeface="Times New Roman" pitchFamily="18" charset="0"/>
              </a:rPr>
              <a:t>)</a:t>
            </a:r>
            <a:endParaRPr lang="en-US" sz="2800" b="1" dirty="0">
              <a:latin typeface="Times New Roman" panose="02020603050405020304" pitchFamily="18" charset="0"/>
              <a:cs typeface="Times New Roman" panose="02020603050405020304" pitchFamily="18" charset="0"/>
            </a:endParaRPr>
          </a:p>
          <a:p>
            <a:pPr marL="457200" indent="-457200" algn="l" rtl="0">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upper half of each lens is diverging and corrects the myopia when the wears is looking ahead at distance objects, </a:t>
            </a:r>
          </a:p>
          <a:p>
            <a:pPr marL="457200" indent="-457200" algn="l" rtl="0">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The lower half corrects the presbyopia with a suitable converging lens, and the wearer looks through this part when reading.</a:t>
            </a:r>
          </a:p>
        </p:txBody>
      </p:sp>
      <p:pic>
        <p:nvPicPr>
          <p:cNvPr id="3074" name="Picture 2" descr="7 Treatments for Presbyopia Correction - Better Vision Guide"/>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3048000" y="4419348"/>
            <a:ext cx="32004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en-US"/>
              <a:t>University of Basrah-College of Medicine-Physiology Department</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23</a:t>
            </a:fld>
            <a:endParaRPr lang="en-US"/>
          </a:p>
        </p:txBody>
      </p:sp>
    </p:spTree>
    <p:custDataLst>
      <p:tags r:id="rId1"/>
    </p:custDataLst>
    <p:extLst>
      <p:ext uri="{BB962C8B-B14F-4D97-AF65-F5344CB8AC3E}">
        <p14:creationId xmlns:p14="http://schemas.microsoft.com/office/powerpoint/2010/main" val="570470539"/>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24</a:t>
            </a:fld>
            <a:endParaRPr lang="ar-SA"/>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13776"/>
      </p:ext>
    </p:extLst>
  </p:cSld>
  <p:clrMapOvr>
    <a:masterClrMapping/>
  </p:clrMapOvr>
  <mc:AlternateContent xmlns:mc="http://schemas.openxmlformats.org/markup-compatibility/2006" xmlns:p14="http://schemas.microsoft.com/office/powerpoint/2010/main">
    <mc:Choice Requires="p14">
      <p:transition p14:dur="0" advTm="3251"/>
    </mc:Choice>
    <mc:Fallback xmlns="">
      <p:transition advTm="32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4288"/>
            <a:ext cx="8534400" cy="1569660"/>
          </a:xfrm>
          <a:prstGeom prst="rect">
            <a:avLst/>
          </a:prstGeom>
        </p:spPr>
        <p:txBody>
          <a:bodyPr wrap="square">
            <a:spAutoFit/>
          </a:bodyPr>
          <a:lstStyle/>
          <a:p>
            <a:pPr algn="l" rtl="0"/>
            <a:r>
              <a:rPr lang="en-US" sz="2400" b="1" dirty="0" err="1">
                <a:solidFill>
                  <a:srgbClr val="FF0000"/>
                </a:solidFill>
                <a:latin typeface="Times New Roman" panose="02020603050405020304" pitchFamily="18" charset="0"/>
                <a:cs typeface="Times New Roman" panose="02020603050405020304" pitchFamily="18" charset="0"/>
              </a:rPr>
              <a:t>Hypermetropia</a:t>
            </a:r>
            <a:r>
              <a:rPr lang="en-US" sz="2400" b="1" dirty="0">
                <a:solidFill>
                  <a:srgbClr val="FF0000"/>
                </a:solidFill>
                <a:latin typeface="Times New Roman" panose="02020603050405020304" pitchFamily="18" charset="0"/>
                <a:cs typeface="Times New Roman" panose="02020603050405020304" pitchFamily="18" charset="0"/>
              </a:rPr>
              <a:t> or long-sight </a:t>
            </a:r>
          </a:p>
          <a:p>
            <a:pPr marL="342900" indent="-342900" algn="l" rtl="0">
              <a:buFont typeface="Arial" pitchFamily="34" charset="0"/>
              <a:buChar char="•"/>
            </a:pPr>
            <a:r>
              <a:rPr lang="en-US" sz="2400" b="1" dirty="0">
                <a:latin typeface="Times New Roman" panose="02020603050405020304" pitchFamily="18" charset="0"/>
                <a:cs typeface="Times New Roman" panose="02020603050405020304" pitchFamily="18" charset="0"/>
              </a:rPr>
              <a:t>    Occurs when an eye cannot focus on nearby objects. </a:t>
            </a:r>
          </a:p>
          <a:p>
            <a:pPr marL="342900" indent="-3429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 uncorrected near point of the defective eye is </a:t>
            </a:r>
            <a:r>
              <a:rPr lang="en-US" sz="2400" b="1" dirty="0">
                <a:solidFill>
                  <a:srgbClr val="FF0000"/>
                </a:solidFill>
                <a:latin typeface="Times New Roman" panose="02020603050405020304" pitchFamily="18" charset="0"/>
                <a:cs typeface="Times New Roman" panose="02020603050405020304" pitchFamily="18" charset="0"/>
              </a:rPr>
              <a:t>further away than 25 cm. </a:t>
            </a:r>
          </a:p>
        </p:txBody>
      </p:sp>
      <p:sp>
        <p:nvSpPr>
          <p:cNvPr id="6" name="عنصر نائب للتذييل 5"/>
          <p:cNvSpPr>
            <a:spLocks noGrp="1"/>
          </p:cNvSpPr>
          <p:nvPr>
            <p:ph type="ftr" sz="quarter" idx="11"/>
          </p:nvPr>
        </p:nvSpPr>
        <p:spPr/>
        <p:txBody>
          <a:bodyPr/>
          <a:lstStyle/>
          <a:p>
            <a:pPr rtl="0"/>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pPr algn="r" rtl="0"/>
            <a:fld id="{B6F15528-21DE-4FAA-801E-634DDDAF4B2B}" type="slidenum">
              <a:rPr lang="en-US" smtClean="0"/>
              <a:pPr algn="r" rtl="0"/>
              <a:t>3</a:t>
            </a:fld>
            <a:endParaRPr lang="en-US"/>
          </a:p>
        </p:txBody>
      </p:sp>
      <p:pic>
        <p:nvPicPr>
          <p:cNvPr id="8" name="صورة 7"/>
          <p:cNvPicPr>
            <a:picLocks noChangeAspect="1"/>
          </p:cNvPicPr>
          <p:nvPr/>
        </p:nvPicPr>
        <p:blipFill>
          <a:blip r:embed="rId3"/>
          <a:stretch>
            <a:fillRect/>
          </a:stretch>
        </p:blipFill>
        <p:spPr>
          <a:xfrm>
            <a:off x="5283630" y="1530306"/>
            <a:ext cx="3328238" cy="1658281"/>
          </a:xfrm>
          <a:prstGeom prst="rect">
            <a:avLst/>
          </a:prstGeom>
        </p:spPr>
      </p:pic>
      <p:pic>
        <p:nvPicPr>
          <p:cNvPr id="4" name="صورة 3"/>
          <p:cNvPicPr>
            <a:picLocks noChangeAspect="1"/>
          </p:cNvPicPr>
          <p:nvPr/>
        </p:nvPicPr>
        <p:blipFill>
          <a:blip r:embed="rId4"/>
          <a:stretch>
            <a:fillRect/>
          </a:stretch>
        </p:blipFill>
        <p:spPr>
          <a:xfrm>
            <a:off x="757338" y="3217990"/>
            <a:ext cx="7629324" cy="2693063"/>
          </a:xfrm>
          <a:prstGeom prst="rect">
            <a:avLst/>
          </a:prstGeom>
        </p:spPr>
      </p:pic>
    </p:spTree>
    <p:custDataLst>
      <p:tags r:id="rId1"/>
    </p:custDataLst>
    <p:extLst>
      <p:ext uri="{BB962C8B-B14F-4D97-AF65-F5344CB8AC3E}">
        <p14:creationId xmlns:p14="http://schemas.microsoft.com/office/powerpoint/2010/main" val="1693297166"/>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4</a:t>
            </a:fld>
            <a:endParaRPr lang="ar-SA"/>
          </a:p>
        </p:txBody>
      </p:sp>
      <p:sp>
        <p:nvSpPr>
          <p:cNvPr id="5" name="Rectangle 1"/>
          <p:cNvSpPr/>
          <p:nvPr/>
        </p:nvSpPr>
        <p:spPr>
          <a:xfrm>
            <a:off x="439390" y="242541"/>
            <a:ext cx="8610600" cy="2308324"/>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     This is because </a:t>
            </a:r>
          </a:p>
          <a:p>
            <a:pPr marL="342900" indent="-3429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 eye muscles cannot make the eye lens </a:t>
            </a:r>
            <a:r>
              <a:rPr lang="en-US" sz="2400" b="1" dirty="0">
                <a:solidFill>
                  <a:srgbClr val="FF0000"/>
                </a:solidFill>
                <a:latin typeface="Times New Roman" panose="02020603050405020304" pitchFamily="18" charset="0"/>
                <a:cs typeface="Times New Roman" panose="02020603050405020304" pitchFamily="18" charset="0"/>
              </a:rPr>
              <a:t>thick enough </a:t>
            </a:r>
            <a:r>
              <a:rPr lang="en-US" sz="2400" b="1" dirty="0">
                <a:latin typeface="Times New Roman" panose="02020603050405020304" pitchFamily="18" charset="0"/>
                <a:cs typeface="Times New Roman" panose="02020603050405020304" pitchFamily="18" charset="0"/>
              </a:rPr>
              <a:t>to focus an image on the retina of an object 25 cm away.</a:t>
            </a:r>
          </a:p>
          <a:p>
            <a:pPr marL="342900" indent="-342900" algn="l" rtl="0">
              <a:buFont typeface="Arial" pitchFamily="34" charset="0"/>
              <a:buChar char="•"/>
            </a:pPr>
            <a:r>
              <a:rPr lang="en-US" sz="2400" b="1" dirty="0">
                <a:latin typeface="Times New Roman" panose="02020603050405020304" pitchFamily="18" charset="0"/>
                <a:cs typeface="Times New Roman" panose="02020603050405020304" pitchFamily="18" charset="0"/>
              </a:rPr>
              <a:t>It is focus an image </a:t>
            </a:r>
            <a:r>
              <a:rPr lang="en-US" sz="2400" b="1" dirty="0">
                <a:solidFill>
                  <a:srgbClr val="FF0000"/>
                </a:solidFill>
                <a:latin typeface="Times New Roman" panose="02020603050405020304" pitchFamily="18" charset="0"/>
                <a:cs typeface="Times New Roman" panose="02020603050405020304" pitchFamily="18" charset="0"/>
              </a:rPr>
              <a:t>behind</a:t>
            </a:r>
            <a:r>
              <a:rPr lang="en-US" sz="2400" b="1" dirty="0">
                <a:latin typeface="Times New Roman" panose="02020603050405020304" pitchFamily="18" charset="0"/>
                <a:cs typeface="Times New Roman" panose="02020603050405020304" pitchFamily="18" charset="0"/>
              </a:rPr>
              <a:t>  the retina. </a:t>
            </a:r>
          </a:p>
          <a:p>
            <a:pPr marL="342900" indent="-3429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 eye can </a:t>
            </a:r>
            <a:r>
              <a:rPr lang="en-US" sz="2400" b="1" dirty="0">
                <a:solidFill>
                  <a:srgbClr val="FF0000"/>
                </a:solidFill>
                <a:latin typeface="Times New Roman" panose="02020603050405020304" pitchFamily="18" charset="0"/>
                <a:cs typeface="Times New Roman" panose="02020603050405020304" pitchFamily="18" charset="0"/>
              </a:rPr>
              <a:t>focus distant objects </a:t>
            </a:r>
            <a:r>
              <a:rPr lang="en-US" sz="2400" b="1" dirty="0">
                <a:latin typeface="Times New Roman" panose="02020603050405020304" pitchFamily="18" charset="0"/>
                <a:cs typeface="Times New Roman" panose="02020603050405020304" pitchFamily="18" charset="0"/>
              </a:rPr>
              <a:t>hence the defect is referred to as </a:t>
            </a:r>
            <a:r>
              <a:rPr lang="en-US" sz="2400" b="1" dirty="0">
                <a:solidFill>
                  <a:srgbClr val="FF0000"/>
                </a:solidFill>
                <a:latin typeface="Times New Roman" panose="02020603050405020304" pitchFamily="18" charset="0"/>
                <a:cs typeface="Times New Roman" panose="02020603050405020304" pitchFamily="18" charset="0"/>
              </a:rPr>
              <a:t>‘long-sight’. </a:t>
            </a:r>
          </a:p>
        </p:txBody>
      </p:sp>
      <p:pic>
        <p:nvPicPr>
          <p:cNvPr id="6" name="صورة 5"/>
          <p:cNvPicPr>
            <a:picLocks noChangeAspect="1"/>
          </p:cNvPicPr>
          <p:nvPr/>
        </p:nvPicPr>
        <p:blipFill>
          <a:blip r:embed="rId3"/>
          <a:stretch>
            <a:fillRect/>
          </a:stretch>
        </p:blipFill>
        <p:spPr>
          <a:xfrm>
            <a:off x="798249" y="3717032"/>
            <a:ext cx="7547502" cy="2286198"/>
          </a:xfrm>
          <a:prstGeom prst="rect">
            <a:avLst/>
          </a:prstGeom>
        </p:spPr>
      </p:pic>
    </p:spTree>
    <p:custDataLst>
      <p:tags r:id="rId1"/>
    </p:custDataLst>
    <p:extLst>
      <p:ext uri="{BB962C8B-B14F-4D97-AF65-F5344CB8AC3E}">
        <p14:creationId xmlns:p14="http://schemas.microsoft.com/office/powerpoint/2010/main" val="751213945"/>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001000" cy="2308324"/>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cause of </a:t>
            </a:r>
            <a:r>
              <a:rPr lang="en-US" sz="2400" b="1" dirty="0" err="1">
                <a:latin typeface="Times New Roman" panose="02020603050405020304" pitchFamily="18" charset="0"/>
                <a:cs typeface="Times New Roman" panose="02020603050405020304" pitchFamily="18" charset="0"/>
              </a:rPr>
              <a:t>hypermetropia</a:t>
            </a:r>
            <a:r>
              <a:rPr lang="en-US" sz="2400" b="1" dirty="0">
                <a:latin typeface="Times New Roman" panose="02020603050405020304" pitchFamily="18" charset="0"/>
                <a:cs typeface="Times New Roman" panose="02020603050405020304" pitchFamily="18" charset="0"/>
              </a:rPr>
              <a:t> is that:</a:t>
            </a:r>
          </a:p>
          <a:p>
            <a:pPr marL="514350" indent="-514350" algn="l" rtl="0">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The  eye lens cannot become thick enough to focus light onto the retina or </a:t>
            </a:r>
          </a:p>
          <a:p>
            <a:pPr marL="514350" indent="-514350" algn="l" rtl="0">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If  the eyeball is too short. </a:t>
            </a:r>
            <a:endParaRPr lang="en-US" sz="2400" b="1"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light, after passing through the eye lens, does not converge enough to form an image on the retina,   </a:t>
            </a:r>
            <a:endParaRPr lang="ar-IQ" sz="2400" b="1" dirty="0">
              <a:latin typeface="Times New Roman" panose="02020603050405020304" pitchFamily="18" charset="0"/>
              <a:cs typeface="Times New Roman" panose="02020603050405020304" pitchFamily="18" charset="0"/>
            </a:endParaRPr>
          </a:p>
        </p:txBody>
      </p:sp>
      <p:sp>
        <p:nvSpPr>
          <p:cNvPr id="3" name="Rectangle 1"/>
          <p:cNvSpPr/>
          <p:nvPr/>
        </p:nvSpPr>
        <p:spPr>
          <a:xfrm>
            <a:off x="457200" y="3124200"/>
            <a:ext cx="8229600" cy="2677656"/>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Correct </a:t>
            </a:r>
            <a:r>
              <a:rPr lang="en-US" sz="2400" b="1" dirty="0" err="1">
                <a:solidFill>
                  <a:srgbClr val="FF0000"/>
                </a:solidFill>
                <a:latin typeface="Times New Roman" panose="02020603050405020304" pitchFamily="18" charset="0"/>
                <a:cs typeface="Times New Roman" panose="02020603050405020304" pitchFamily="18" charset="0"/>
              </a:rPr>
              <a:t>hypermetropia</a:t>
            </a:r>
            <a:endParaRPr lang="en-US" sz="2400" b="1" dirty="0">
              <a:solidFill>
                <a:srgbClr val="FF0000"/>
              </a:solidFill>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To correct </a:t>
            </a:r>
            <a:r>
              <a:rPr lang="en-US" sz="2400" b="1" dirty="0" err="1">
                <a:latin typeface="Times New Roman" panose="02020603050405020304" pitchFamily="18" charset="0"/>
                <a:cs typeface="Times New Roman" panose="02020603050405020304" pitchFamily="18" charset="0"/>
              </a:rPr>
              <a:t>hypermetropia</a:t>
            </a:r>
            <a:r>
              <a:rPr lang="en-US" sz="2400" b="1" dirty="0">
                <a:latin typeface="Times New Roman" panose="02020603050405020304" pitchFamily="18" charset="0"/>
                <a:cs typeface="Times New Roman" panose="02020603050405020304" pitchFamily="18" charset="0"/>
              </a:rPr>
              <a:t> using a lens, a </a:t>
            </a:r>
            <a:r>
              <a:rPr lang="en-US" sz="2400" b="1" dirty="0">
                <a:solidFill>
                  <a:srgbClr val="FF0000"/>
                </a:solidFill>
                <a:latin typeface="Times New Roman" panose="02020603050405020304" pitchFamily="18" charset="0"/>
                <a:cs typeface="Times New Roman" panose="02020603050405020304" pitchFamily="18" charset="0"/>
              </a:rPr>
              <a:t>converging(convex) </a:t>
            </a:r>
            <a:r>
              <a:rPr lang="en-US" sz="2400" b="1" dirty="0">
                <a:latin typeface="Times New Roman" panose="02020603050405020304" pitchFamily="18" charset="0"/>
                <a:cs typeface="Times New Roman" panose="02020603050405020304" pitchFamily="18" charset="0"/>
              </a:rPr>
              <a:t>lens of a suitable focal length must be placed in front of the eye. </a:t>
            </a:r>
            <a:r>
              <a:rPr lang="ar-SA"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p>
          <a:p>
            <a:pPr algn="l" rtl="0"/>
            <a:r>
              <a:rPr lang="en-US" sz="2400" b="1" dirty="0">
                <a:latin typeface="Times New Roman" panose="02020603050405020304" pitchFamily="18" charset="0"/>
                <a:cs typeface="Times New Roman" panose="02020603050405020304" pitchFamily="18" charset="0"/>
              </a:rPr>
              <a:t>The correcting lens makes the rays from an object 25 cm away </a:t>
            </a:r>
            <a:r>
              <a:rPr lang="en-US" sz="2400" b="1" dirty="0">
                <a:solidFill>
                  <a:srgbClr val="FF0000"/>
                </a:solidFill>
                <a:latin typeface="Times New Roman" panose="02020603050405020304" pitchFamily="18" charset="0"/>
                <a:cs typeface="Times New Roman" panose="02020603050405020304" pitchFamily="18" charset="0"/>
              </a:rPr>
              <a:t>diverge less </a:t>
            </a:r>
            <a:r>
              <a:rPr lang="en-US" sz="2400" b="1" dirty="0">
                <a:latin typeface="Times New Roman" panose="02020603050405020304" pitchFamily="18" charset="0"/>
                <a:cs typeface="Times New Roman" panose="02020603050405020304" pitchFamily="18" charset="0"/>
              </a:rPr>
              <a:t>so they appear to come from the </a:t>
            </a:r>
            <a:r>
              <a:rPr lang="en-US" sz="2400" b="1" dirty="0">
                <a:solidFill>
                  <a:srgbClr val="FF0000"/>
                </a:solidFill>
                <a:latin typeface="Times New Roman" panose="02020603050405020304" pitchFamily="18" charset="0"/>
                <a:cs typeface="Times New Roman" panose="02020603050405020304" pitchFamily="18" charset="0"/>
              </a:rPr>
              <a:t>uncorrected near point</a:t>
            </a:r>
            <a:r>
              <a:rPr lang="en-US" sz="2400" b="1" dirty="0">
                <a:latin typeface="Times New Roman" panose="02020603050405020304" pitchFamily="18" charset="0"/>
                <a:cs typeface="Times New Roman" panose="02020603050405020304" pitchFamily="18" charset="0"/>
              </a:rPr>
              <a:t>. </a:t>
            </a: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5</a:t>
            </a:fld>
            <a:endParaRPr lang="en-US"/>
          </a:p>
        </p:txBody>
      </p:sp>
    </p:spTree>
    <p:custDataLst>
      <p:tags r:id="rId1"/>
    </p:custDataLst>
    <p:extLst>
      <p:ext uri="{BB962C8B-B14F-4D97-AF65-F5344CB8AC3E}">
        <p14:creationId xmlns:p14="http://schemas.microsoft.com/office/powerpoint/2010/main" val="1758310545"/>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Therefore, the correcting lens for </a:t>
            </a:r>
            <a:r>
              <a:rPr lang="en-US" sz="2800" b="1" dirty="0" err="1">
                <a:solidFill>
                  <a:srgbClr val="FF0000"/>
                </a:solidFill>
                <a:latin typeface="Times New Roman" panose="02020603050405020304" pitchFamily="18" charset="0"/>
                <a:cs typeface="Times New Roman" panose="02020603050405020304" pitchFamily="18" charset="0"/>
              </a:rPr>
              <a:t>hypermetropia</a:t>
            </a:r>
            <a:r>
              <a:rPr lang="en-US" sz="2800" b="1" dirty="0">
                <a:solidFill>
                  <a:srgbClr val="FF0000"/>
                </a:solidFill>
                <a:latin typeface="Times New Roman" panose="02020603050405020304" pitchFamily="18" charset="0"/>
                <a:cs typeface="Times New Roman" panose="02020603050405020304" pitchFamily="18" charset="0"/>
              </a:rPr>
              <a:t> must: </a:t>
            </a:r>
          </a:p>
        </p:txBody>
      </p:sp>
      <p:sp>
        <p:nvSpPr>
          <p:cNvPr id="3" name="Rectangle 2"/>
          <p:cNvSpPr/>
          <p:nvPr/>
        </p:nvSpPr>
        <p:spPr>
          <a:xfrm>
            <a:off x="120549" y="588415"/>
            <a:ext cx="8763000" cy="3046988"/>
          </a:xfrm>
          <a:prstGeom prst="rect">
            <a:avLst/>
          </a:prstGeom>
        </p:spPr>
        <p:txBody>
          <a:bodyPr wrap="square">
            <a:spAutoFit/>
          </a:bodyPr>
          <a:lstStyle/>
          <a:p>
            <a:pPr marL="457200" lvl="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Converging  lens have   a focal length which makes an object placed 25 cm from the eye appear as if it is at the uncorrected near point. </a:t>
            </a:r>
          </a:p>
          <a:p>
            <a:pPr marL="457200" lvl="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correcting lens forms a virtual image of the point object at the uncorrected near point </a:t>
            </a:r>
          </a:p>
          <a:p>
            <a:pPr marL="457200" lvl="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cornea and eye lens see the object as if it was at the uncorrected near point and form a real image of the object on the retina. </a:t>
            </a:r>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6</a:t>
            </a:fld>
            <a:endParaRPr lang="en-US"/>
          </a:p>
        </p:txBody>
      </p:sp>
      <p:pic>
        <p:nvPicPr>
          <p:cNvPr id="9" name="صورة 8"/>
          <p:cNvPicPr>
            <a:picLocks noChangeAspect="1"/>
          </p:cNvPicPr>
          <p:nvPr/>
        </p:nvPicPr>
        <p:blipFill rotWithShape="1">
          <a:blip r:embed="rId3"/>
          <a:srcRect b="15910"/>
          <a:stretch/>
        </p:blipFill>
        <p:spPr>
          <a:xfrm>
            <a:off x="971599" y="3635403"/>
            <a:ext cx="7911949" cy="2932394"/>
          </a:xfrm>
          <a:prstGeom prst="rect">
            <a:avLst/>
          </a:prstGeom>
        </p:spPr>
      </p:pic>
    </p:spTree>
    <p:custDataLst>
      <p:tags r:id="rId1"/>
    </p:custDataLst>
    <p:extLst>
      <p:ext uri="{BB962C8B-B14F-4D97-AF65-F5344CB8AC3E}">
        <p14:creationId xmlns:p14="http://schemas.microsoft.com/office/powerpoint/2010/main" val="1047468622"/>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153400" cy="3046988"/>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Note</a:t>
            </a:r>
            <a:r>
              <a:rPr lang="en-US" sz="2400" b="1" dirty="0">
                <a:latin typeface="Times New Roman" panose="02020603050405020304" pitchFamily="18" charset="0"/>
                <a:cs typeface="Times New Roman" panose="02020603050405020304" pitchFamily="18" charset="0"/>
              </a:rPr>
              <a:t> </a:t>
            </a:r>
          </a:p>
          <a:p>
            <a:pPr marL="45720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correcting lens effectively moves the near point of the uncorrected eye nearer the lens to 25 cm away (the near point of a normal eye). </a:t>
            </a:r>
          </a:p>
          <a:p>
            <a:pPr marL="45720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It also ‘moves’ the far point from infinity nearer to the eye. </a:t>
            </a:r>
          </a:p>
          <a:p>
            <a:pPr marL="45720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correcting lens makes the image of an object at the ‘new’ far point appear to be at infinity. </a:t>
            </a:r>
          </a:p>
        </p:txBody>
      </p:sp>
      <p:pic>
        <p:nvPicPr>
          <p:cNvPr id="3" name="صورة 10"/>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6629400" cy="2590800"/>
          </a:xfrm>
          <a:prstGeom prst="rect">
            <a:avLst/>
          </a:prstGeom>
          <a:noFill/>
          <a:ln>
            <a:noFill/>
          </a:ln>
          <a:effectLst/>
        </p:spPr>
      </p:pic>
      <p:sp>
        <p:nvSpPr>
          <p:cNvPr id="5" name="عنصر نائب للتذييل 4"/>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523432288"/>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3108543"/>
          </a:xfrm>
          <a:prstGeom prst="rect">
            <a:avLst/>
          </a:prstGeom>
        </p:spPr>
        <p:txBody>
          <a:bodyPr wrap="square">
            <a:spAutoFit/>
          </a:bodyPr>
          <a:lstStyle/>
          <a:p>
            <a:pPr algn="l" rtl="0"/>
            <a:r>
              <a:rPr lang="en-US" sz="2800" b="1" dirty="0">
                <a:solidFill>
                  <a:srgbClr val="FF0000"/>
                </a:solidFill>
                <a:latin typeface="Times New Roman" panose="02020603050405020304" pitchFamily="18" charset="0"/>
                <a:cs typeface="Times New Roman" panose="02020603050405020304" pitchFamily="18" charset="0"/>
              </a:rPr>
              <a:t>Effect on the far point </a:t>
            </a:r>
          </a:p>
          <a:p>
            <a:pPr marL="457200" indent="-457200" algn="l" rtl="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The object must be at the focal point of the converging lens for the rays to become parallel after the lens to make the image appear to be at infinity. </a:t>
            </a:r>
          </a:p>
          <a:p>
            <a:pPr marL="457200" indent="-457200" algn="l" rtl="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Therefore, the </a:t>
            </a:r>
            <a:r>
              <a:rPr lang="en-US" sz="2800" b="1" dirty="0">
                <a:solidFill>
                  <a:srgbClr val="FF0000"/>
                </a:solidFill>
                <a:latin typeface="Times New Roman" panose="02020603050405020304" pitchFamily="18" charset="0"/>
                <a:cs typeface="Times New Roman" panose="02020603050405020304" pitchFamily="18" charset="0"/>
              </a:rPr>
              <a:t>new far point </a:t>
            </a:r>
            <a:r>
              <a:rPr lang="en-US" sz="2800" b="1" dirty="0">
                <a:latin typeface="Times New Roman" panose="02020603050405020304" pitchFamily="18" charset="0"/>
                <a:cs typeface="Times New Roman" panose="02020603050405020304" pitchFamily="18" charset="0"/>
              </a:rPr>
              <a:t>is at </a:t>
            </a:r>
            <a:r>
              <a:rPr lang="en-US" sz="2800" b="1" dirty="0">
                <a:solidFill>
                  <a:srgbClr val="FF0000"/>
                </a:solidFill>
                <a:latin typeface="Times New Roman" panose="02020603050405020304" pitchFamily="18" charset="0"/>
                <a:cs typeface="Times New Roman" panose="02020603050405020304" pitchFamily="18" charset="0"/>
              </a:rPr>
              <a:t>distance f </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from the lens, where f is the focal length of the lens. </a:t>
            </a:r>
          </a:p>
        </p:txBody>
      </p:sp>
      <p:pic>
        <p:nvPicPr>
          <p:cNvPr id="4" name="صورة 10"/>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27546"/>
            <a:ext cx="7010400" cy="2514600"/>
          </a:xfrm>
          <a:prstGeom prst="rect">
            <a:avLst/>
          </a:prstGeom>
          <a:noFill/>
          <a:ln>
            <a:noFill/>
          </a:ln>
          <a:effectLst/>
        </p:spPr>
      </p:pic>
      <p:sp>
        <p:nvSpPr>
          <p:cNvPr id="5" name="عنصر نائب للتذييل 4"/>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8</a:t>
            </a:fld>
            <a:endParaRPr lang="en-US"/>
          </a:p>
        </p:txBody>
      </p:sp>
    </p:spTree>
    <p:custDataLst>
      <p:tags r:id="rId1"/>
    </p:custDataLst>
    <p:extLst>
      <p:ext uri="{BB962C8B-B14F-4D97-AF65-F5344CB8AC3E}">
        <p14:creationId xmlns:p14="http://schemas.microsoft.com/office/powerpoint/2010/main" val="2448624807"/>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b="14888"/>
          <a:stretch/>
        </p:blipFill>
        <p:spPr bwMode="auto">
          <a:xfrm>
            <a:off x="304801" y="381000"/>
            <a:ext cx="8534399" cy="5410200"/>
          </a:xfrm>
          <a:prstGeom prst="rect">
            <a:avLst/>
          </a:prstGeom>
          <a:ln>
            <a:noFill/>
          </a:ln>
          <a:extLst>
            <a:ext uri="{53640926-AAD7-44D8-BBD7-CCE9431645EC}">
              <a14:shadowObscured xmlns:a14="http://schemas.microsoft.com/office/drawing/2010/main"/>
            </a:ext>
          </a:extLst>
        </p:spPr>
      </p:pic>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379131485"/>
      </p:ext>
    </p:extLst>
  </p:cSld>
  <p:clrMapOvr>
    <a:masterClrMapping/>
  </p:clrMapOvr>
  <mc:AlternateContent xmlns:mc="http://schemas.openxmlformats.org/markup-compatibility/2006" xmlns:p14="http://schemas.microsoft.com/office/powerpoint/2010/main">
    <mc:Choice Requires="p14">
      <p:transition p14:dur="0" advTm="6139"/>
    </mc:Choice>
    <mc:Fallback xmlns="">
      <p:transition advTm="61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3"/>
</p:tagLst>
</file>

<file path=ppt/tags/tag10.xml><?xml version="1.0" encoding="utf-8"?>
<p:tagLst xmlns:a="http://schemas.openxmlformats.org/drawingml/2006/main" xmlns:r="http://schemas.openxmlformats.org/officeDocument/2006/relationships" xmlns:p="http://schemas.openxmlformats.org/presentationml/2006/main">
  <p:tag name="TIMING" val="|71.4"/>
</p:tagLst>
</file>

<file path=ppt/tags/tag11.xml><?xml version="1.0" encoding="utf-8"?>
<p:tagLst xmlns:a="http://schemas.openxmlformats.org/drawingml/2006/main" xmlns:r="http://schemas.openxmlformats.org/officeDocument/2006/relationships" xmlns:p="http://schemas.openxmlformats.org/presentationml/2006/main">
  <p:tag name="TIMING" val="|40.1|52.2"/>
</p:tagLst>
</file>

<file path=ppt/tags/tag2.xml><?xml version="1.0" encoding="utf-8"?>
<p:tagLst xmlns:a="http://schemas.openxmlformats.org/drawingml/2006/main" xmlns:r="http://schemas.openxmlformats.org/officeDocument/2006/relationships" xmlns:p="http://schemas.openxmlformats.org/presentationml/2006/main">
  <p:tag name="TIMING" val="|0.9|67|29.3"/>
</p:tagLst>
</file>

<file path=ppt/tags/tag3.xml><?xml version="1.0" encoding="utf-8"?>
<p:tagLst xmlns:a="http://schemas.openxmlformats.org/drawingml/2006/main" xmlns:r="http://schemas.openxmlformats.org/officeDocument/2006/relationships" xmlns:p="http://schemas.openxmlformats.org/presentationml/2006/main">
  <p:tag name="TIMING" val="|4.3|29.3|20.9|24|42.4"/>
</p:tagLst>
</file>

<file path=ppt/tags/tag4.xml><?xml version="1.0" encoding="utf-8"?>
<p:tagLst xmlns:a="http://schemas.openxmlformats.org/drawingml/2006/main" xmlns:r="http://schemas.openxmlformats.org/officeDocument/2006/relationships" xmlns:p="http://schemas.openxmlformats.org/presentationml/2006/main">
  <p:tag name="TIMING" val="|6.7|95.2|31.4"/>
</p:tagLst>
</file>

<file path=ppt/tags/tag5.xml><?xml version="1.0" encoding="utf-8"?>
<p:tagLst xmlns:a="http://schemas.openxmlformats.org/drawingml/2006/main" xmlns:r="http://schemas.openxmlformats.org/officeDocument/2006/relationships" xmlns:p="http://schemas.openxmlformats.org/presentationml/2006/main">
  <p:tag name="TIMING" val="|17.5|111.8"/>
</p:tagLst>
</file>

<file path=ppt/tags/tag6.xml><?xml version="1.0" encoding="utf-8"?>
<p:tagLst xmlns:a="http://schemas.openxmlformats.org/drawingml/2006/main" xmlns:r="http://schemas.openxmlformats.org/officeDocument/2006/relationships" xmlns:p="http://schemas.openxmlformats.org/presentationml/2006/main">
  <p:tag name="TIMING" val="|60.9|3.7"/>
</p:tagLst>
</file>

<file path=ppt/tags/tag7.xml><?xml version="1.0" encoding="utf-8"?>
<p:tagLst xmlns:a="http://schemas.openxmlformats.org/drawingml/2006/main" xmlns:r="http://schemas.openxmlformats.org/officeDocument/2006/relationships" xmlns:p="http://schemas.openxmlformats.org/presentationml/2006/main">
  <p:tag name="TIMING" val="|29.8|20.1|8.9"/>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1252</Words>
  <Application>Microsoft Office PowerPoint</Application>
  <PresentationFormat>عرض على الشاشة (4:3)</PresentationFormat>
  <Paragraphs>137</Paragraphs>
  <Slides>24</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24</vt:i4>
      </vt:variant>
    </vt:vector>
  </HeadingPairs>
  <TitlesOfParts>
    <vt:vector size="29" baseType="lpstr">
      <vt:lpstr>Arial</vt:lpstr>
      <vt:lpstr>Calibri</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ahmed ali</cp:lastModifiedBy>
  <cp:revision>46</cp:revision>
  <dcterms:created xsi:type="dcterms:W3CDTF">2020-11-21T22:30:39Z</dcterms:created>
  <dcterms:modified xsi:type="dcterms:W3CDTF">2022-04-15T11:16:16Z</dcterms:modified>
</cp:coreProperties>
</file>